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  <p:sldMasterId id="2147483705" r:id="rId3"/>
    <p:sldMasterId id="2147483724" r:id="rId4"/>
    <p:sldMasterId id="2147483757" r:id="rId5"/>
  </p:sldMasterIdLst>
  <p:notesMasterIdLst>
    <p:notesMasterId r:id="rId13"/>
  </p:notesMasterIdLst>
  <p:sldIdLst>
    <p:sldId id="271" r:id="rId6"/>
    <p:sldId id="256" r:id="rId7"/>
    <p:sldId id="257" r:id="rId8"/>
    <p:sldId id="274" r:id="rId9"/>
    <p:sldId id="365" r:id="rId10"/>
    <p:sldId id="278" r:id="rId11"/>
    <p:sldId id="33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59" autoAdjust="0"/>
  </p:normalViewPr>
  <p:slideViewPr>
    <p:cSldViewPr snapToGrid="0">
      <p:cViewPr varScale="1">
        <p:scale>
          <a:sx n="85" d="100"/>
          <a:sy n="85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CFDCD-1EB9-4FA8-B5ED-6EEF8583FCAB}" type="datetimeFigureOut">
              <a:rPr lang="en-US" smtClean="0"/>
              <a:t>2018-06-08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4B7D-986F-418E-93AE-C6E23CE88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training full training is 2 days. Some of the topics covered are useful for AE in general and are good even if they are not taking the full training, this are marked as Stand alone. 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84B7D-986F-418E-93AE-C6E23CE881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3976-BA5C-4172-B420-FFE6D6004C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479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532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72689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83805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7125602" y="6405933"/>
            <a:ext cx="2216460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1727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2956674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4870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172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5674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24399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50212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6701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8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1354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1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7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1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41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18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187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9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3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1280050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indent="0" algn="ctr">
              <a:spcAft>
                <a:spcPts val="800"/>
              </a:spcAft>
              <a:buNone/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80373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81203" y="6400800"/>
            <a:ext cx="1825580" cy="243840"/>
          </a:xfrm>
        </p:spPr>
        <p:txBody>
          <a:bodyPr vert="horz" lIns="0" tIns="45720" rIns="0" bIns="45720" rtlCol="0" anchor="ctr"/>
          <a:lstStyle>
            <a:lvl1pPr marL="1219170" marR="0" indent="-121917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 lang="en-US" sz="1600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 algn="r" defTabSz="609550"/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73411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2018-06-08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9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indent="0" algn="r">
              <a:buFontTx/>
              <a:buNone/>
              <a:defRPr sz="14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815920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04DE-4222-41F7-9F21-5E1EAC421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A57B2-521E-4027-9157-58F34657C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DE2F4-BAF7-4E56-BC84-852D585D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4B356-6C48-45E0-AD1F-29853C33B328}" type="datetimeFigureOut">
              <a:rPr lang="en-US" smtClean="0"/>
              <a:t>2018-06-08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7CF50-48FF-4BA1-B705-0C4023A4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6B3-EE32-4794-8239-B4A006D7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8F971-6119-40F0-BC67-1BCAFB34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67319" y="633095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673316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4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52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6951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131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735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6043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826596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16039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8440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7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3559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2642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1718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828645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358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7232340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0060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3304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289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6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1062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3592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9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7270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  <p:sp>
        <p:nvSpPr>
          <p:cNvPr id="5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6335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787749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Title Slide w/o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1867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/>
              <a:t>ni.com</a:t>
            </a:r>
            <a:endParaRPr lang="en-US" sz="1333" dirty="0"/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0192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6908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4986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1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598621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2 Line Heading with Subhead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0143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63547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69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ustomer Confidenti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70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363852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7681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26794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with Full Image 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6900844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5087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R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3363851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9859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NI Product Focused with Image L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1014208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6767545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96424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91781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7299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9659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Image Top_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1824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87436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3790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366520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75360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85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Confidential_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 err="1">
                <a:solidFill>
                  <a:schemeClr val="bg1"/>
                </a:solidFill>
              </a:rPr>
              <a:t>ni.com</a:t>
            </a:r>
            <a:endParaRPr lang="en-US" sz="1333" dirty="0">
              <a:solidFill>
                <a:schemeClr val="bg1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/>
        </p:nvSpPr>
        <p:spPr>
          <a:xfrm>
            <a:off x="4763012" y="6405933"/>
            <a:ext cx="2665973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>
                <a:solidFill>
                  <a:schemeClr val="accent2"/>
                </a:solidFill>
              </a:rPr>
              <a:t>NI CUSTOMER CONFIDENTIAL</a:t>
            </a:r>
            <a:endParaRPr lang="en-US" sz="133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77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3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9"/>
            <a:ext cx="12224985" cy="68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45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89647"/>
            <a:ext cx="12192000" cy="5741309"/>
          </a:xfrm>
          <a:prstGeom prst="rect">
            <a:avLst/>
          </a:prstGeom>
          <a:solidFill>
            <a:srgbClr val="27A2DA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01835" y="979225"/>
            <a:ext cx="7681469" cy="5633804"/>
            <a:chOff x="1100447" y="0"/>
            <a:chExt cx="7012960" cy="5143500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1100447" y="0"/>
              <a:ext cx="2345635" cy="5143500"/>
              <a:chOff x="2146852" y="-10945"/>
              <a:chExt cx="2345635" cy="5143500"/>
            </a:xfrm>
          </p:grpSpPr>
          <p:pic>
            <p:nvPicPr>
              <p:cNvPr id="2" name="Picture 1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2146852" y="-10945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473" y="1197375"/>
                <a:ext cx="1842906" cy="3271158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1" name="Group 10"/>
            <p:cNvGrpSpPr/>
            <p:nvPr userDrawn="1"/>
          </p:nvGrpSpPr>
          <p:grpSpPr>
            <a:xfrm>
              <a:off x="3446082" y="0"/>
              <a:ext cx="2345635" cy="5143500"/>
              <a:chOff x="3710608" y="0"/>
              <a:chExt cx="2345635" cy="5143500"/>
            </a:xfrm>
          </p:grpSpPr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9582" y="1197375"/>
                <a:ext cx="1859563" cy="3300725"/>
              </a:xfrm>
              <a:prstGeom prst="roundRect">
                <a:avLst>
                  <a:gd name="adj" fmla="val 167"/>
                </a:avLst>
              </a:prstGeom>
            </p:spPr>
          </p:pic>
        </p:grpSp>
        <p:grpSp>
          <p:nvGrpSpPr>
            <p:cNvPr id="12" name="Group 11"/>
            <p:cNvGrpSpPr/>
            <p:nvPr userDrawn="1"/>
          </p:nvGrpSpPr>
          <p:grpSpPr>
            <a:xfrm>
              <a:off x="5767772" y="0"/>
              <a:ext cx="2345635" cy="5143500"/>
              <a:chOff x="3710608" y="0"/>
              <a:chExt cx="2345635" cy="5143500"/>
            </a:xfrm>
          </p:grpSpPr>
          <p:pic>
            <p:nvPicPr>
              <p:cNvPr id="13" name="Picture 12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5" r="51391"/>
              <a:stretch/>
            </p:blipFill>
            <p:spPr>
              <a:xfrm>
                <a:off x="3710608" y="0"/>
                <a:ext cx="2345635" cy="51435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4145" y="1197376"/>
                <a:ext cx="1864999" cy="3310375"/>
              </a:xfrm>
              <a:prstGeom prst="roundRect">
                <a:avLst>
                  <a:gd name="adj" fmla="val 167"/>
                </a:avLst>
              </a:prstGeom>
            </p:spPr>
          </p:pic>
        </p:grpSp>
      </p:grpSp>
      <p:sp>
        <p:nvSpPr>
          <p:cNvPr id="16" name="Rectangle 15"/>
          <p:cNvSpPr/>
          <p:nvPr/>
        </p:nvSpPr>
        <p:spPr>
          <a:xfrm>
            <a:off x="0" y="5450563"/>
            <a:ext cx="12192000" cy="1407437"/>
          </a:xfrm>
          <a:prstGeom prst="rect">
            <a:avLst/>
          </a:prstGeom>
          <a:solidFill>
            <a:srgbClr val="064EA4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3377" y="198399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Download and Login to the NIWeek Mobile App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1994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b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WEEKLY SCHEDULE</a:t>
            </a:r>
            <a:endParaRPr lang="en-US" sz="1467" dirty="0"/>
          </a:p>
        </p:txBody>
      </p:sp>
      <p:sp>
        <p:nvSpPr>
          <p:cNvPr id="25" name="TextBox 24"/>
          <p:cNvSpPr txBox="1"/>
          <p:nvPr/>
        </p:nvSpPr>
        <p:spPr>
          <a:xfrm>
            <a:off x="505056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FIND </a:t>
            </a:r>
            <a:br>
              <a:rPr lang="en-US" sz="1600" dirty="0"/>
            </a:br>
            <a:r>
              <a:rPr lang="en-US" sz="1600" dirty="0"/>
              <a:t>YOUR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4372" y="868705"/>
            <a:ext cx="2250369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lvl="0" algn="ctr"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 dirty="0"/>
              <a:t>BUILD </a:t>
            </a:r>
            <a:br>
              <a:rPr lang="en-US" sz="1600" dirty="0"/>
            </a:br>
            <a:r>
              <a:rPr lang="en-US" sz="1600" dirty="0"/>
              <a:t>YOUR SCHEDULE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3377" y="5916707"/>
            <a:ext cx="1000461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</a:rPr>
              <a:t>More Information </a:t>
            </a:r>
            <a:r>
              <a:rPr lang="en-US" sz="32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at ni.com/niweek</a:t>
            </a:r>
          </a:p>
        </p:txBody>
      </p:sp>
    </p:spTree>
    <p:extLst>
      <p:ext uri="{BB962C8B-B14F-4D97-AF65-F5344CB8AC3E}">
        <p14:creationId xmlns:p14="http://schemas.microsoft.com/office/powerpoint/2010/main" val="4483529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1794748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243784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2852710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917762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0" y="-38810"/>
            <a:ext cx="12192000" cy="5910443"/>
          </a:xfrm>
          <a:prstGeom prst="rect">
            <a:avLst/>
          </a:prstGeom>
          <a:solidFill>
            <a:srgbClr val="0A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24336" y="404099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551768" y="1047193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3551768" y="1462061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824336" y="3180200"/>
            <a:ext cx="2243328" cy="2243328"/>
          </a:xfrm>
          <a:prstGeom prst="ellipse">
            <a:avLst/>
          </a:prstGeo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768" y="3823295"/>
            <a:ext cx="8034867" cy="414528"/>
          </a:xfrm>
        </p:spPr>
        <p:txBody>
          <a:bodyPr anchor="ctr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1219170" marR="0" lvl="0" indent="-1219170" algn="l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/>
              <a:defRPr/>
            </a:pPr>
            <a:r>
              <a:rPr lang="en-US"/>
              <a:t>Speaker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3551768" y="4238162"/>
            <a:ext cx="8034867" cy="413628"/>
          </a:xfrm>
        </p:spPr>
        <p:txBody>
          <a:bodyPr anchor="ctr"/>
          <a:lstStyle>
            <a:lvl1pPr marL="0" indent="0" algn="l">
              <a:buFontTx/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9765792" y="6400800"/>
            <a:ext cx="1828800" cy="243840"/>
          </a:xfrm>
        </p:spPr>
        <p:txBody>
          <a:bodyPr vert="horz" lIns="0" tIns="45720" rIns="0" bIns="45720" rtlCol="0"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lang="en-US" sz="1467" dirty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626857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495552"/>
            <a:ext cx="12203992" cy="43624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09601" y="2806059"/>
            <a:ext cx="10972799" cy="1879647"/>
          </a:xfrm>
        </p:spPr>
        <p:txBody>
          <a:bodyPr vert="horz" lIns="0" tIns="45717" rIns="0" bIns="45717" rtlCol="0" anchor="b">
            <a:noAutofit/>
          </a:bodyPr>
          <a:lstStyle>
            <a:lvl1pPr algn="ctr">
              <a:buFontTx/>
              <a:buNone/>
              <a:defRPr lang="en-US" sz="37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1" y="4685705"/>
            <a:ext cx="10972799" cy="771275"/>
          </a:xfrm>
        </p:spPr>
        <p:txBody>
          <a:bodyPr vert="horz" lIns="0" tIns="45717" rIns="0" bIns="45717" rtlCol="0">
            <a:noAutofit/>
          </a:bodyPr>
          <a:lstStyle>
            <a:lvl1pPr marL="0" indent="0" algn="ctr">
              <a:buFontTx/>
              <a:buNone/>
              <a:defRPr lang="en-US" sz="2133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988115" y="344808"/>
            <a:ext cx="1829251" cy="1828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866701"/>
            <a:ext cx="3088216" cy="68503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376417"/>
            <a:ext cx="1188720" cy="28803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765792" y="6400800"/>
            <a:ext cx="1828800" cy="243840"/>
          </a:xfrm>
        </p:spPr>
        <p:txBody>
          <a:bodyPr anchor="ctr"/>
          <a:lstStyle>
            <a:lvl1pPr marL="0" marR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467">
                <a:solidFill>
                  <a:schemeClr val="bg1"/>
                </a:solidFill>
              </a:defRPr>
            </a:lvl1pPr>
          </a:lstStyle>
          <a:p>
            <a:pPr marL="0" marR="0" lvl="0" indent="0" algn="r" defTabSz="60955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869312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2364095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2318172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918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2 Line Heading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33542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46615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6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87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3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7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214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4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5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with Full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solidFill>
            <a:schemeClr val="tx2"/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>
                <a:solidFill>
                  <a:schemeClr val="bg1"/>
                </a:solidFill>
              </a:defRPr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5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9753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365760"/>
            <a:ext cx="3972224" cy="549393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67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4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 Product Focused with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1032" y="390144"/>
            <a:ext cx="6705600" cy="57302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Product Focused Slide Heading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81033" y="976107"/>
            <a:ext cx="6705600" cy="520697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93557" y="403084"/>
            <a:ext cx="3978443" cy="5780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380990" indent="-380990" algn="ctr">
              <a:buFont typeface="Arial" charset="0"/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image</a:t>
            </a:r>
            <a:br>
              <a:rPr lang="en-US" dirty="0"/>
            </a:br>
            <a:r>
              <a:rPr lang="en-US" dirty="0"/>
              <a:t>Use minimum height 1690 px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8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74848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08832"/>
            <a:ext cx="10981268" cy="207287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7536"/>
            <a:ext cx="12192000" cy="276013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insert image here. Use minimum width 1500 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7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09">
          <p15:clr>
            <a:srgbClr val="FBAE40"/>
          </p15:clr>
        </p15:guide>
        <p15:guide id="2" orient="horz" pos="18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xternal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5367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975361"/>
            <a:ext cx="5389033" cy="5201073"/>
          </a:xfrm>
        </p:spPr>
        <p:txBody>
          <a:bodyPr vert="horz" lIns="0" tIns="45717" rIns="0" bIns="45717" rtlCol="0">
            <a:noAutofit/>
          </a:bodyPr>
          <a:lstStyle>
            <a:lvl1pPr marL="0" indent="0">
              <a:buNone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71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White_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770651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/>
            </a:lvl1pPr>
          </a:lstStyle>
          <a:p>
            <a:pPr marL="0" lvl="0" indent="0" algn="ctr"/>
            <a:r>
              <a:rPr lang="en-US" dirty="0"/>
              <a:t>Drag or insert image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770652"/>
            <a:ext cx="12192000" cy="4087349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8" y="2980657"/>
            <a:ext cx="10981265" cy="57609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3614643"/>
            <a:ext cx="10981268" cy="25684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lnSpc>
                <a:spcPct val="90000"/>
              </a:lnSpc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buSzPct val="90000"/>
              <a:defRPr lang="en-US" dirty="0" smtClean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buSzPct val="90000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22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027056"/>
            <a:ext cx="12192000" cy="2830944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402705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FontTx/>
              <a:buNone/>
              <a:defRPr lang="en-US" sz="1867" spc="0" dirty="0"/>
            </a:lvl1pPr>
          </a:lstStyle>
          <a:p>
            <a:pPr marL="0" lvl="0" indent="0" algn="ctr">
              <a:buNone/>
            </a:pPr>
            <a:r>
              <a:rPr lang="en-US" dirty="0"/>
              <a:t>Drag or place image for supporting quote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6" y="4328160"/>
            <a:ext cx="10981268" cy="16994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>
              <a:lnSpc>
                <a:spcPct val="100000"/>
              </a:lnSpc>
              <a:buFont typeface="Arial" charset="0"/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219170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28754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2438339" indent="0">
              <a:buFont typeface="Arial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“Place Quote Here”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16400" y="4788439"/>
            <a:ext cx="3708400" cy="334564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609585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–First and Last Name,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9272838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90000"/>
              <a:buFontTx/>
              <a:buNone/>
              <a:tabLst>
                <a:tab pos="243834" algn="l"/>
              </a:tabLst>
              <a:defRPr/>
            </a:pPr>
            <a:r>
              <a:rPr lang="en-US" dirty="0"/>
              <a:t>Topic Divider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562559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ource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66484"/>
            <a:ext cx="12204700" cy="1109133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algn="ctr"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algn="ctr"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algn="ctr"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Resource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6" y="6324601"/>
            <a:ext cx="1418889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85768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8876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7778" y="1121384"/>
            <a:ext cx="10887473" cy="4949008"/>
          </a:xfrm>
        </p:spPr>
        <p:txBody>
          <a:bodyPr/>
          <a:lstStyle>
            <a:lvl1pPr>
              <a:defRPr b="0" i="0">
                <a:latin typeface="+mn-lt"/>
                <a:cs typeface="Univers LT Std 45 Light"/>
              </a:defRPr>
            </a:lvl1pPr>
            <a:lvl2pPr>
              <a:defRPr b="0" i="0">
                <a:latin typeface="+mn-lt"/>
                <a:cs typeface="Univers LT Std 45 Light"/>
              </a:defRPr>
            </a:lvl2pPr>
            <a:lvl3pPr>
              <a:defRPr b="0" i="0">
                <a:latin typeface="+mn-lt"/>
                <a:cs typeface="Univers LT Std 45 Light"/>
              </a:defRPr>
            </a:lvl3pPr>
            <a:lvl4pPr>
              <a:defRPr sz="1867" b="0" i="0">
                <a:latin typeface="+mn-lt"/>
                <a:cs typeface="Univers LT Std 45 Light"/>
              </a:defRPr>
            </a:lvl4pPr>
            <a:lvl5pPr>
              <a:defRPr sz="1867">
                <a:latin typeface="+mn-lt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64743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610351" y="2742683"/>
            <a:ext cx="3600451" cy="814711"/>
          </a:xfrm>
          <a:prstGeom prst="rect">
            <a:avLst/>
          </a:prstGeom>
        </p:spPr>
        <p:txBody>
          <a:bodyPr vert="horz" lIns="0" tIns="60956" rIns="0" bIns="60956" rtlCol="0" anchor="ctr">
            <a:noAutofit/>
          </a:bodyPr>
          <a:lstStyle>
            <a:lvl1pPr algn="l" defTabSz="457174" rtl="0" eaLnBrk="1" latinLnBrk="0" hangingPunct="1">
              <a:spcBef>
                <a:spcPct val="0"/>
              </a:spcBef>
              <a:buNone/>
              <a:defRPr sz="2800" b="0" i="0" kern="1200" spc="-50">
                <a:solidFill>
                  <a:schemeClr val="accent1"/>
                </a:solidFill>
                <a:latin typeface="+mn-lt"/>
                <a:ea typeface="+mj-ea"/>
                <a:cs typeface="Univers LT Std 45 Light"/>
              </a:defRPr>
            </a:lvl1pPr>
          </a:lstStyle>
          <a:p>
            <a:r>
              <a:rPr lang="en-US" sz="3733" dirty="0"/>
              <a:t>Before you go,</a:t>
            </a:r>
          </a:p>
          <a:p>
            <a:r>
              <a:rPr lang="en-US" sz="3733" dirty="0"/>
              <a:t>take the survey.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61951"/>
            <a:ext cx="3233291" cy="57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72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5373" cy="68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164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erna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476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Developing and Giving Your Presentation 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49" y="1200469"/>
            <a:ext cx="5511031" cy="29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Tips for Developing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pPr lvl="0"/>
            <a:r>
              <a:rPr lang="en-US" sz="2133" dirty="0"/>
              <a:t>Follow the “six by six rule” </a:t>
            </a:r>
            <a:br>
              <a:rPr lang="en-US" sz="2133" dirty="0"/>
            </a:br>
            <a:r>
              <a:rPr lang="en-US" sz="2133" dirty="0"/>
              <a:t>(six lines/six words per line)  </a:t>
            </a:r>
          </a:p>
          <a:p>
            <a:pPr lvl="0"/>
            <a:r>
              <a:rPr lang="en-US" sz="2133" dirty="0"/>
              <a:t>Use bullet points</a:t>
            </a:r>
          </a:p>
          <a:p>
            <a:pPr lvl="0"/>
            <a:r>
              <a:rPr lang="en-US" sz="2133" dirty="0"/>
              <a:t>Capitalize the first letter after a bullet point</a:t>
            </a:r>
          </a:p>
          <a:p>
            <a:pPr lvl="0"/>
            <a:r>
              <a:rPr lang="en-US" sz="2133" dirty="0"/>
              <a:t>Do not use end punctuation</a:t>
            </a:r>
          </a:p>
          <a:p>
            <a:pPr lvl="0"/>
            <a:r>
              <a:rPr lang="en-US" sz="2133" dirty="0"/>
              <a:t>Use active voice 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16397" y="1200836"/>
            <a:ext cx="5468120" cy="390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</a:rPr>
              <a:t>Tips for Giving Your Presentation</a:t>
            </a:r>
            <a:br>
              <a:rPr lang="en-US" sz="2400" dirty="0">
                <a:solidFill>
                  <a:srgbClr val="0070C0"/>
                </a:solidFill>
              </a:rPr>
            </a:br>
            <a:endParaRPr lang="en-US" sz="1067" dirty="0">
              <a:solidFill>
                <a:srgbClr val="0070C0"/>
              </a:solidFill>
            </a:endParaRPr>
          </a:p>
          <a:p>
            <a:r>
              <a:rPr lang="en-US" sz="2133" dirty="0"/>
              <a:t>Help your audience know you</a:t>
            </a:r>
          </a:p>
          <a:p>
            <a:r>
              <a:rPr lang="en-US" sz="2133" dirty="0"/>
              <a:t>Know your audience</a:t>
            </a:r>
          </a:p>
          <a:p>
            <a:r>
              <a:rPr lang="en-US" sz="2133" dirty="0"/>
              <a:t>Know the story</a:t>
            </a:r>
          </a:p>
          <a:p>
            <a:r>
              <a:rPr lang="en-US" sz="2133" dirty="0"/>
              <a:t>Know your story</a:t>
            </a:r>
          </a:p>
          <a:p>
            <a:r>
              <a:rPr lang="en-US" sz="2133" dirty="0"/>
              <a:t>Know your #1 goal</a:t>
            </a:r>
          </a:p>
          <a:p>
            <a:r>
              <a:rPr lang="en-US" sz="2133" dirty="0"/>
              <a:t>Know what you don’t know</a:t>
            </a:r>
          </a:p>
          <a:p>
            <a:r>
              <a:rPr lang="en-US" sz="2133" dirty="0"/>
              <a:t>Know when to tell or show</a:t>
            </a:r>
          </a:p>
          <a:p>
            <a:r>
              <a:rPr lang="en-US" sz="2133" dirty="0"/>
              <a:t>Simple is better</a:t>
            </a:r>
          </a:p>
          <a:p>
            <a:r>
              <a:rPr lang="en-US" sz="2133" dirty="0"/>
              <a:t>Know your timing</a:t>
            </a:r>
          </a:p>
          <a:p>
            <a:r>
              <a:rPr lang="en-US" sz="2133" dirty="0"/>
              <a:t>Suggest what the audience can do 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90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Text with Full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67056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605367" y="1013460"/>
            <a:ext cx="6705600" cy="48843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>
              <a:lnSpc>
                <a:spcPct val="90000"/>
              </a:lnSpc>
            </a:pP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>
              <a:lnSpc>
                <a:spcPct val="90000"/>
              </a:lnSpc>
            </a:pP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626219" y="-11475"/>
            <a:ext cx="4572000" cy="68694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45717" rIns="0" bIns="45717" rtlCol="0" anchor="ctr">
            <a:noAutofit/>
          </a:bodyPr>
          <a:lstStyle>
            <a:lvl1pPr marL="243834" indent="-243834" algn="ctr">
              <a:buNone/>
              <a:defRPr lang="en-US" sz="1867" spc="0" dirty="0" smtClean="0"/>
            </a:lvl1pPr>
          </a:lstStyle>
          <a:p>
            <a:pPr marL="0" lvl="0" indent="0" algn="ctr"/>
            <a:r>
              <a:rPr lang="en-US" dirty="0"/>
              <a:t>Drag or insert full bleed image</a:t>
            </a:r>
            <a:br>
              <a:rPr lang="en-US" dirty="0"/>
            </a:br>
            <a:r>
              <a:rPr lang="en-US" dirty="0"/>
              <a:t>Use minimum height 1690 </a:t>
            </a:r>
            <a:r>
              <a:rPr lang="en-US" dirty="0" err="1"/>
              <a:t>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9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0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821-DB47-49D7-A186-A615F7487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8CE27-2114-4696-A6DD-6B45C53E4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7FAE6-FDD3-41DF-A4B8-ED1DC2B4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FEBF-240A-491C-BB8B-C2CB806F5AB6}" type="datetimeFigureOut">
              <a:rPr lang="en-US" smtClean="0"/>
              <a:t>2018-06-08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4E56-AE5C-4A62-9218-E2EA52C8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244-BC12-4C5A-86A1-D04A9682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B9AD-B9A0-4B51-BC30-2ED4B7255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182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xternal_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fidential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780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203992" cy="6858000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196" y="2985870"/>
            <a:ext cx="3657600" cy="8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387600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5367" y="3509434"/>
            <a:ext cx="10981267" cy="757767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ts val="2133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36288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out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12203992" cy="4375505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5368" y="1121833"/>
            <a:ext cx="10981265" cy="2815167"/>
          </a:xfrm>
        </p:spPr>
        <p:txBody>
          <a:bodyPr anchor="b"/>
          <a:lstStyle>
            <a:lvl1pPr algn="ctr"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5367" y="4631266"/>
            <a:ext cx="10981267" cy="414868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411" algn="l"/>
                <a:tab pos="4944410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Speaker</a:t>
            </a:r>
            <a:endParaRPr lang="en-US" sz="18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605367" y="5046134"/>
            <a:ext cx="10981267" cy="463551"/>
          </a:xfr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80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43834" algn="l"/>
              </a:tabLst>
              <a:defRPr sz="2133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9593112" y="6392672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ni.com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77111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975361"/>
            <a:ext cx="10972800" cy="4896273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830523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2901"/>
            <a:ext cx="10972800" cy="110371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438158"/>
            <a:ext cx="10972800" cy="4433476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9059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1620">
          <p15:clr>
            <a:srgbClr val="FBAE40"/>
          </p15:clr>
        </p15:guide>
        <p15:guide id="4" orient="horz" pos="8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1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592425"/>
            <a:ext cx="10972800" cy="427920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999993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246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_2 Line Heading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67" y="349335"/>
            <a:ext cx="10972800" cy="109728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000" spc="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For Two Line Header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605367" y="1865278"/>
            <a:ext cx="10972800" cy="3998228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8" y="1438157"/>
            <a:ext cx="10972800" cy="365760"/>
          </a:xfrm>
        </p:spPr>
        <p:txBody>
          <a:bodyPr anchor="ctr"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8988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10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5" r:id="rId23"/>
    <p:sldLayoutId id="2147483776" r:id="rId2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300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629713" y="6405933"/>
            <a:ext cx="2932571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2"/>
                </a:solidFill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837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73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367" y="365760"/>
            <a:ext cx="10972800" cy="60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975360"/>
            <a:ext cx="10972800" cy="4896272"/>
          </a:xfrm>
          <a:prstGeom prst="rect">
            <a:avLst/>
          </a:prstGeom>
        </p:spPr>
        <p:txBody>
          <a:bodyPr vert="horz" lIns="0" tIns="45717" rIns="0" bIns="45717" rtlCol="0">
            <a:noAutofit/>
          </a:bodyPr>
          <a:lstStyle/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65" y="6324601"/>
            <a:ext cx="1418891" cy="343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7536"/>
          </a:xfrm>
          <a:prstGeom prst="rect">
            <a:avLst/>
          </a:prstGeom>
          <a:solidFill>
            <a:srgbClr val="0A60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094508" y="6405933"/>
            <a:ext cx="2002985" cy="267608"/>
          </a:xfrm>
          <a:prstGeom prst="rect">
            <a:avLst/>
          </a:prstGeom>
        </p:spPr>
        <p:txBody>
          <a:bodyPr vert="horz" lIns="0" tIns="60960" rIns="0" bIns="60960" rtlCol="0" anchor="ctr"/>
          <a:lstStyle>
            <a:defPPr>
              <a:defRPr lang="en-US"/>
            </a:defPPr>
            <a:lvl1pPr marL="0" algn="r" defTabSz="45717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4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23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98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72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46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20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94" algn="l" defTabSz="45717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>
                <a:solidFill>
                  <a:schemeClr val="accent5"/>
                </a:solidFill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409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0" kern="1000" spc="0" baseline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</p:titleStyle>
    <p:bodyStyle>
      <a:lvl1pPr marL="243834" marR="0" indent="-243834" algn="l" defTabSz="1219170" rtl="0" eaLnBrk="1" fontAlgn="auto" latinLnBrk="0" hangingPunct="1">
        <a:lnSpc>
          <a:spcPct val="100000"/>
        </a:lnSpc>
        <a:spcBef>
          <a:spcPts val="533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Char char="§"/>
        <a:tabLst>
          <a:tab pos="243834" algn="l"/>
        </a:tabLst>
        <a:defRPr lang="en-US" sz="24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Arial" charset="0"/>
          <a:cs typeface="Arial" charset="0"/>
        </a:defRPr>
      </a:lvl1pPr>
      <a:lvl2pPr marL="609585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2133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2pPr>
      <a:lvl3pPr marL="975336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867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3pPr>
      <a:lvl4pPr marL="1219170" indent="-243834" algn="l" defTabSz="1219170" rtl="0" eaLnBrk="1" latinLnBrk="0" hangingPunct="1">
        <a:lnSpc>
          <a:spcPct val="90000"/>
        </a:lnSpc>
        <a:spcBef>
          <a:spcPts val="667"/>
        </a:spcBef>
        <a:buClr>
          <a:schemeClr val="bg2">
            <a:lumMod val="50000"/>
          </a:schemeClr>
        </a:buClr>
        <a:buSzPct val="70000"/>
        <a:buFont typeface="Wingdings" charset="2"/>
        <a:buChar char="§"/>
        <a:defRPr lang="en-US" sz="1600" b="0" i="0" kern="1200" baseline="0" dirty="0" smtClean="0">
          <a:solidFill>
            <a:schemeClr val="bg2">
              <a:lumMod val="25000"/>
            </a:schemeClr>
          </a:solidFill>
          <a:latin typeface="+mn-lt"/>
          <a:ea typeface="+mn-ea"/>
          <a:cs typeface="Univers LT Std 45 Light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/>
        <a:buNone/>
        <a:defRPr sz="2133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473">
          <p15:clr>
            <a:srgbClr val="F26B43"/>
          </p15:clr>
        </p15:guide>
        <p15:guide id="4" orient="horz" pos="378">
          <p15:clr>
            <a:srgbClr val="F26B43"/>
          </p15:clr>
        </p15:guide>
        <p15:guide id="5" orient="horz" pos="630">
          <p15:clr>
            <a:srgbClr val="F26B43"/>
          </p15:clr>
        </p15:guide>
        <p15:guide id="6" orient="horz" pos="2774">
          <p15:clr>
            <a:srgbClr val="F26B43"/>
          </p15:clr>
        </p15:guide>
        <p15:guide id="7" orient="horz" pos="3118">
          <p15:clr>
            <a:srgbClr val="F26B43"/>
          </p15:clr>
        </p15:guide>
        <p15:guide id="8" orient="horz" pos="29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4E6D-2615-4030-B676-878DC4277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DCAF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8186-F6A6-4BB5-8367-73AAA1397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1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8E7D-33E0-4C93-82D2-6AFDAD89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F31524-9077-4CDB-9F88-5C329EC23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17553"/>
              </p:ext>
            </p:extLst>
          </p:nvPr>
        </p:nvGraphicFramePr>
        <p:xfrm>
          <a:off x="3472448" y="670560"/>
          <a:ext cx="5238637" cy="533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6843">
                  <a:extLst>
                    <a:ext uri="{9D8B030D-6E8A-4147-A177-3AD203B41FA5}">
                      <a16:colId xmlns:a16="http://schemas.microsoft.com/office/drawing/2014/main" val="979286019"/>
                    </a:ext>
                  </a:extLst>
                </a:gridCol>
                <a:gridCol w="884003">
                  <a:extLst>
                    <a:ext uri="{9D8B030D-6E8A-4147-A177-3AD203B41FA5}">
                      <a16:colId xmlns:a16="http://schemas.microsoft.com/office/drawing/2014/main" val="815241934"/>
                    </a:ext>
                  </a:extLst>
                </a:gridCol>
                <a:gridCol w="800492">
                  <a:extLst>
                    <a:ext uri="{9D8B030D-6E8A-4147-A177-3AD203B41FA5}">
                      <a16:colId xmlns:a16="http://schemas.microsoft.com/office/drawing/2014/main" val="1920526089"/>
                    </a:ext>
                  </a:extLst>
                </a:gridCol>
                <a:gridCol w="2427299">
                  <a:extLst>
                    <a:ext uri="{9D8B030D-6E8A-4147-A177-3AD203B41FA5}">
                      <a16:colId xmlns:a16="http://schemas.microsoft.com/office/drawing/2014/main" val="495189813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 Alone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Length (min)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660455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DCAF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 hour session that covers the basics of what is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02431137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RT Key Concepts Review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This is a refresher of key RT concepts used in the framework.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11660616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Using LabVIEW Objects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Demystifying LabVIEW Objects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 is how to use Objects and frameworks with objects (it is not the object-oriented training by CustEd).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7826183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 and deeper dive into what are the decaf components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472721047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Designing an application with DCAF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design an application with DCAF and make modules.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98755819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Module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on modules reuse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4128646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120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static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23725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Dynamic Modules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Exercise and design of dynamic module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4074199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Debugging with DCAF (RT Debugging)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  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debug DCAF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0215555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Testing and Unit Test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test DCAF Code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110989871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DCAF Collaboration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How to collaborate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4341640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Source Code Control and Git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general, all AEs should know how to use it. We will cover the basics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329442054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Systemlink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Optional Using System Link with DCAF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5803349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Introduction to Cyber Security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Yes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 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Optional Covers the basic of what is encryption and security concerns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336" marR="59336" marT="0" marB="0"/>
                </a:tc>
                <a:extLst>
                  <a:ext uri="{0D108BD9-81ED-4DB2-BD59-A6C34878D82A}">
                    <a16:rowId xmlns:a16="http://schemas.microsoft.com/office/drawing/2014/main" val="222323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32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1 - Introduction to DCAF</a:t>
            </a:r>
          </a:p>
          <a:p>
            <a:pPr fontAlgn="t"/>
            <a:r>
              <a:rPr lang="en-US" b="1" dirty="0"/>
              <a:t>2 – </a:t>
            </a:r>
            <a:r>
              <a:rPr lang="en-US" b="1" dirty="0" err="1"/>
              <a:t>Demistifying</a:t>
            </a:r>
            <a:r>
              <a:rPr lang="en-US" b="1" dirty="0"/>
              <a:t> LabVIEW Object Oriented Programming</a:t>
            </a:r>
          </a:p>
          <a:p>
            <a:pPr fontAlgn="t"/>
            <a:r>
              <a:rPr lang="en-US" b="1" dirty="0"/>
              <a:t>3 – DCAF Components</a:t>
            </a:r>
          </a:p>
          <a:p>
            <a:pPr fontAlgn="t"/>
            <a:r>
              <a:rPr lang="en-US" b="1" dirty="0"/>
              <a:t>4 – Designing an Application with DCAF</a:t>
            </a:r>
          </a:p>
          <a:p>
            <a:pPr fontAlgn="t"/>
            <a:r>
              <a:rPr lang="en-US" b="1" dirty="0"/>
              <a:t>5 – Module Reuse</a:t>
            </a:r>
          </a:p>
          <a:p>
            <a:pPr fontAlgn="t"/>
            <a:r>
              <a:rPr lang="en-US" b="1" dirty="0"/>
              <a:t>6 – Static Modules</a:t>
            </a:r>
          </a:p>
          <a:p>
            <a:pPr fontAlgn="t"/>
            <a:r>
              <a:rPr lang="en-US" b="1" dirty="0"/>
              <a:t>7 – Dynamic Modules</a:t>
            </a:r>
          </a:p>
          <a:p>
            <a:pPr fontAlgn="t"/>
            <a:r>
              <a:rPr lang="en-US" b="1" dirty="0"/>
              <a:t>8 – Unit Tests</a:t>
            </a:r>
          </a:p>
          <a:p>
            <a:pPr fontAlgn="t"/>
            <a:r>
              <a:rPr lang="en-US" b="1" dirty="0"/>
              <a:t>9 – Unit Tests</a:t>
            </a:r>
          </a:p>
          <a:p>
            <a:pPr fontAlgn="t"/>
            <a:r>
              <a:rPr lang="en-US" b="1" dirty="0"/>
              <a:t>10 – Source Code Control and GIT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b="1" dirty="0"/>
              <a:t>Appendix A – </a:t>
            </a:r>
            <a:r>
              <a:rPr lang="en-US" b="1" dirty="0" err="1"/>
              <a:t>Systemlink</a:t>
            </a:r>
            <a:r>
              <a:rPr lang="en-US" b="1" dirty="0"/>
              <a:t> and DCAF</a:t>
            </a:r>
          </a:p>
          <a:p>
            <a:pPr fontAlgn="t"/>
            <a:r>
              <a:rPr lang="en-US" b="1" dirty="0"/>
              <a:t>Appendix B – Cybersecurity</a:t>
            </a:r>
          </a:p>
          <a:p>
            <a:pPr fontAlgn="t"/>
            <a:r>
              <a:rPr lang="en-US" b="1" dirty="0"/>
              <a:t>Appendix C – RT Key Components Overview</a:t>
            </a:r>
          </a:p>
          <a:p>
            <a:pPr marL="0" indent="0" fontAlgn="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8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Lecture and Exercises</a:t>
            </a:r>
          </a:p>
          <a:p>
            <a:r>
              <a:rPr lang="en-US" sz="3200" dirty="0"/>
              <a:t>Lectures are guidelines for discussion</a:t>
            </a:r>
          </a:p>
          <a:p>
            <a:r>
              <a:rPr lang="en-US" sz="3200" dirty="0"/>
              <a:t>Exercises are a time to experiment</a:t>
            </a:r>
          </a:p>
          <a:p>
            <a:r>
              <a:rPr lang="en-US" sz="3200" dirty="0"/>
              <a:t>Work on your project!</a:t>
            </a:r>
          </a:p>
        </p:txBody>
      </p:sp>
      <p:pic>
        <p:nvPicPr>
          <p:cNvPr id="1029" name="Picture 5" descr="C:\Users\bkinding\AppData\Local\Microsoft\Windows\Temporary Internet Files\Content.IE5\PQDYA1UZ\MC900441428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076" y="3916998"/>
            <a:ext cx="2041524" cy="2041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48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ni.com/DCAF</a:t>
            </a:r>
          </a:p>
          <a:p>
            <a:pPr lvl="1"/>
            <a:r>
              <a:rPr lang="en-US" dirty="0"/>
              <a:t>Getting started material</a:t>
            </a:r>
          </a:p>
          <a:p>
            <a:pPr lvl="1"/>
            <a:r>
              <a:rPr lang="en-US" dirty="0"/>
              <a:t>Support forum</a:t>
            </a:r>
          </a:p>
          <a:p>
            <a:r>
              <a:rPr lang="en-US" dirty="0"/>
              <a:t>github.com/LabVIEW-DCAF</a:t>
            </a:r>
          </a:p>
          <a:p>
            <a:pPr lvl="1"/>
            <a:r>
              <a:rPr lang="en-US" dirty="0"/>
              <a:t>Issue reporting</a:t>
            </a:r>
          </a:p>
          <a:p>
            <a:pPr lvl="1"/>
            <a:r>
              <a:rPr lang="en-US" dirty="0"/>
              <a:t>Pull requests welcome!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00" y="1061088"/>
            <a:ext cx="6006951" cy="3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3533"/>
      </p:ext>
    </p:extLst>
  </p:cSld>
  <p:clrMapOvr>
    <a:masterClrMapping/>
  </p:clrMapOvr>
</p:sld>
</file>

<file path=ppt/theme/theme1.xml><?xml version="1.0" encoding="utf-8"?>
<a:theme xmlns:a="http://schemas.openxmlformats.org/drawingml/2006/main" name="2017 Corporate Template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7 Corporate Template" id="{28331664-C023-C541-A80B-B2FC1F598E91}" vid="{36D5F756-5BA9-EB4E-AAF4-1242F18687D1}"/>
    </a:ext>
  </a:extLst>
</a:theme>
</file>

<file path=ppt/theme/theme2.xml><?xml version="1.0" encoding="utf-8"?>
<a:theme xmlns:a="http://schemas.openxmlformats.org/drawingml/2006/main" name="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88E14A6D-0EF7-604C-9F69-C747A874853F}"/>
    </a:ext>
  </a:extLst>
</a:theme>
</file>

<file path=ppt/theme/theme3.xml><?xml version="1.0" encoding="utf-8"?>
<a:theme xmlns:a="http://schemas.openxmlformats.org/drawingml/2006/main" name="Customer Confidential_Corporate Template_2017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 sz="1600" dirty="0" err="1" smtClean="0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31D8D8F6-EB1F-ED40-9C3A-A6475362DB47}" vid="{651CEC8E-94E1-514B-B60B-6F5AA6D82545}"/>
    </a:ext>
  </a:extLst>
</a:theme>
</file>

<file path=ppt/theme/theme4.xml><?xml version="1.0" encoding="utf-8"?>
<a:theme xmlns:a="http://schemas.openxmlformats.org/drawingml/2006/main" name="Corporate Template_2016">
  <a:themeElements>
    <a:clrScheme name="Corporate Colors Template">
      <a:dk1>
        <a:srgbClr val="000000"/>
      </a:dk1>
      <a:lt1>
        <a:srgbClr val="FFFFFF"/>
      </a:lt1>
      <a:dk2>
        <a:srgbClr val="0A60A3"/>
      </a:dk2>
      <a:lt2>
        <a:srgbClr val="F5F5F5"/>
      </a:lt2>
      <a:accent1>
        <a:srgbClr val="0A60A3"/>
      </a:accent1>
      <a:accent2>
        <a:srgbClr val="F15A22"/>
      </a:accent2>
      <a:accent3>
        <a:srgbClr val="009800"/>
      </a:accent3>
      <a:accent4>
        <a:srgbClr val="FEC313"/>
      </a:accent4>
      <a:accent5>
        <a:srgbClr val="86BCDD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bg2">
              <a:lumMod val="25000"/>
            </a:schemeClr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E7BDBA98-48A4-F74C-B48B-063E9F08EA57}"/>
    </a:ext>
  </a:extLst>
</a:theme>
</file>

<file path=ppt/theme/theme5.xml><?xml version="1.0" encoding="utf-8"?>
<a:theme xmlns:a="http://schemas.openxmlformats.org/drawingml/2006/main" name="Corporate Template_2016 Confidential">
  <a:themeElements>
    <a:clrScheme name="Custom 1">
      <a:dk1>
        <a:srgbClr val="000000"/>
      </a:dk1>
      <a:lt1>
        <a:srgbClr val="FFFFFF"/>
      </a:lt1>
      <a:dk2>
        <a:srgbClr val="0070C0"/>
      </a:dk2>
      <a:lt2>
        <a:srgbClr val="F5F5F5"/>
      </a:lt2>
      <a:accent1>
        <a:srgbClr val="0070C0"/>
      </a:accent1>
      <a:accent2>
        <a:srgbClr val="C00000"/>
      </a:accent2>
      <a:accent3>
        <a:srgbClr val="009800"/>
      </a:accent3>
      <a:accent4>
        <a:srgbClr val="FEC313"/>
      </a:accent4>
      <a:accent5>
        <a:srgbClr val="F15A22"/>
      </a:accent5>
      <a:accent6>
        <a:srgbClr val="6A4686"/>
      </a:accent6>
      <a:hlink>
        <a:srgbClr val="929292"/>
      </a:hlink>
      <a:folHlink>
        <a:srgbClr val="669D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rgbClr val="0A60A3"/>
          </a:solidFill>
        </a:ln>
        <a:effectLst/>
      </a:spPr>
      <a:bodyPr lIns="0" r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8B905AF-6FFF-E043-891D-F92BF94DDD92}" vid="{43DD11F3-3289-2745-8FC9-D21CE487927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DCAF 5 min 2018</Template>
  <TotalTime>19</TotalTime>
  <Words>383</Words>
  <Application>Microsoft Office PowerPoint</Application>
  <PresentationFormat>Widescreen</PresentationFormat>
  <Paragraphs>94</Paragraphs>
  <Slides>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 Light</vt:lpstr>
      <vt:lpstr>Univers LT Std 45 Light</vt:lpstr>
      <vt:lpstr>Wingdings</vt:lpstr>
      <vt:lpstr>2017 Corporate Template</vt:lpstr>
      <vt:lpstr>Confidential_Corporate Template_2017</vt:lpstr>
      <vt:lpstr>Customer Confidential_Corporate Template_2017</vt:lpstr>
      <vt:lpstr>Corporate Template_2016</vt:lpstr>
      <vt:lpstr>Corporate Template_2016 Confidential</vt:lpstr>
      <vt:lpstr>PowerPoint Presentation</vt:lpstr>
      <vt:lpstr>DCAF Training</vt:lpstr>
      <vt:lpstr>Agenda</vt:lpstr>
      <vt:lpstr>Agenda</vt:lpstr>
      <vt:lpstr>Agenda</vt:lpstr>
      <vt:lpstr>Format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Celis</dc:creator>
  <cp:lastModifiedBy>Simon Perez Santa Maria</cp:lastModifiedBy>
  <cp:revision>7</cp:revision>
  <dcterms:created xsi:type="dcterms:W3CDTF">2018-06-06T22:37:37Z</dcterms:created>
  <dcterms:modified xsi:type="dcterms:W3CDTF">2018-06-08T16:02:17Z</dcterms:modified>
</cp:coreProperties>
</file>